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16"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8" name="Slide Number Placeholder 7"/>
          <p:cNvSpPr>
            <a:spLocks noGrp="1"/>
          </p:cNvSpPr>
          <p:nvPr>
            <p:ph type="sldNum" sz="quarter" idx="11"/>
          </p:nvPr>
        </p:nvSpPr>
        <p:spPr/>
        <p:txBody>
          <a:bodyPr/>
          <a:lstStyle/>
          <a:p>
            <a:fld id="{C6A89F1D-991C-4AC4-85E9-64E3E0E93028}" type="slidenum">
              <a:rPr lang="sr-Latn-RS" smtClean="0"/>
              <a:pPr/>
              <a:t>‹#›</a:t>
            </a:fld>
            <a:endParaRPr lang="sr-Latn-RS"/>
          </a:p>
        </p:txBody>
      </p:sp>
      <p:sp>
        <p:nvSpPr>
          <p:cNvPr id="9" name="Footer Placeholder 8"/>
          <p:cNvSpPr>
            <a:spLocks noGrp="1"/>
          </p:cNvSpPr>
          <p:nvPr>
            <p:ph type="ftr" sz="quarter" idx="12"/>
          </p:nvPr>
        </p:nvSpPr>
        <p:spPr/>
        <p:txBody>
          <a:bodyPr/>
          <a:lstStyle/>
          <a:p>
            <a:endParaRPr lang="sr-Latn-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C6A89F1D-991C-4AC4-85E9-64E3E0E93028}" type="slidenum">
              <a:rPr lang="sr-Latn-RS" smtClean="0"/>
              <a:pPr/>
              <a:t>‹#›</a:t>
            </a:fld>
            <a:endParaRPr 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C6A89F1D-991C-4AC4-85E9-64E3E0E93028}" type="slidenum">
              <a:rPr lang="sr-Latn-RS" smtClean="0"/>
              <a:pPr/>
              <a:t>‹#›</a:t>
            </a:fld>
            <a:endParaRPr lang="sr-Latn-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C6A89F1D-991C-4AC4-85E9-64E3E0E93028}" type="slidenum">
              <a:rPr lang="sr-Latn-RS" smtClean="0"/>
              <a:pPr/>
              <a:t>‹#›</a:t>
            </a:fld>
            <a:endParaRPr lang="sr-Latn-R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C6A89F1D-991C-4AC4-85E9-64E3E0E93028}" type="slidenum">
              <a:rPr lang="sr-Latn-RS" smtClean="0"/>
              <a:pPr/>
              <a:t>‹#›</a:t>
            </a:fld>
            <a:endParaRPr lang="sr-Latn-R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C6A89F1D-991C-4AC4-85E9-64E3E0E93028}" type="slidenum">
              <a:rPr lang="sr-Latn-RS" smtClean="0"/>
              <a:pPr/>
              <a:t>‹#›</a:t>
            </a:fld>
            <a:endParaRPr lang="sr-Latn-R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C6A89F1D-991C-4AC4-85E9-64E3E0E93028}" type="slidenum">
              <a:rPr lang="sr-Latn-RS" smtClean="0"/>
              <a:pPr/>
              <a:t>‹#›</a:t>
            </a:fld>
            <a:endParaRPr lang="sr-Latn-R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C6A89F1D-991C-4AC4-85E9-64E3E0E93028}" type="slidenum">
              <a:rPr lang="sr-Latn-RS" smtClean="0"/>
              <a:pPr/>
              <a:t>‹#›</a:t>
            </a:fld>
            <a:endParaRPr lang="sr-Latn-R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C6A89F1D-991C-4AC4-85E9-64E3E0E93028}" type="slidenum">
              <a:rPr lang="sr-Latn-RS" smtClean="0"/>
              <a:pPr/>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C6A89F1D-991C-4AC4-85E9-64E3E0E93028}" type="slidenum">
              <a:rPr lang="sr-Latn-RS" smtClean="0"/>
              <a:pPr/>
              <a:t>‹#›</a:t>
            </a:fld>
            <a:endParaRPr lang="sr-Latn-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76298-6EE8-45AE-A185-3B66DBC6D608}" type="datetimeFigureOut">
              <a:rPr lang="sr-Latn-RS" smtClean="0"/>
              <a:pPr/>
              <a:t>07.12.2018</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C6A89F1D-991C-4AC4-85E9-64E3E0E93028}" type="slidenum">
              <a:rPr lang="sr-Latn-RS" smtClean="0"/>
              <a:pPr/>
              <a:t>‹#›</a:t>
            </a:fld>
            <a:endParaRPr lang="sr-Latn-R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AC76298-6EE8-45AE-A185-3B66DBC6D608}" type="datetimeFigureOut">
              <a:rPr lang="sr-Latn-RS" smtClean="0"/>
              <a:pPr/>
              <a:t>07.12.2018</a:t>
            </a:fld>
            <a:endParaRPr lang="sr-Latn-R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sr-Latn-R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6A89F1D-991C-4AC4-85E9-64E3E0E93028}" type="slidenum">
              <a:rPr lang="sr-Latn-RS" smtClean="0"/>
              <a:pPr/>
              <a:t>‹#›</a:t>
            </a:fld>
            <a:endParaRPr lang="sr-Latn-R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772816"/>
            <a:ext cx="7772400" cy="2959969"/>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sr-Latn-RS" sz="8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63500">
                    <a:schemeClr val="accent1">
                      <a:satMod val="175000"/>
                      <a:alpha val="40000"/>
                    </a:schemeClr>
                  </a:glow>
                  <a:reflection blurRad="12700" stA="50000" endPos="50000" dist="5000" dir="5400000" sy="-100000" rotWithShape="0"/>
                </a:effectLst>
              </a:rPr>
              <a:t>SRB.App</a:t>
            </a:r>
            <a:r>
              <a:rPr lang="sr-Latn-RS" sz="8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1">
                      <a:satMod val="175000"/>
                      <a:alpha val="40000"/>
                    </a:schemeClr>
                  </a:glow>
                  <a:reflection blurRad="12700" stA="50000" endPos="50000" dist="5000" dir="5400000" sy="-100000" rotWithShape="0"/>
                </a:effectLst>
              </a:rPr>
              <a:t/>
            </a:r>
            <a:br>
              <a:rPr lang="sr-Latn-RS" sz="8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1">
                      <a:satMod val="175000"/>
                      <a:alpha val="40000"/>
                    </a:schemeClr>
                  </a:glow>
                  <a:reflection blurRad="12700" stA="50000" endPos="50000" dist="5000" dir="5400000" sy="-100000" rotWithShape="0"/>
                </a:effectLst>
              </a:rPr>
            </a:br>
            <a:r>
              <a:rPr lang="sr-Latn-RS" sz="8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1">
                      <a:satMod val="175000"/>
                      <a:alpha val="40000"/>
                    </a:schemeClr>
                  </a:glow>
                  <a:reflection blurRad="12700" stA="50000" endPos="50000" dist="5000" dir="5400000" sy="-100000" rotWithShape="0"/>
                </a:effectLst>
              </a:rPr>
              <a:t>company</a:t>
            </a:r>
            <a:endParaRPr lang="sr-Latn-RS" sz="8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1">
                    <a:satMod val="175000"/>
                    <a:alpha val="40000"/>
                  </a:schemeClr>
                </a:glow>
                <a:reflection blurRad="12700" stA="50000" endPos="50000" dist="5000" dir="5400000" sy="-100000" rotWithShape="0"/>
              </a:effectLst>
            </a:endParaRPr>
          </a:p>
        </p:txBody>
      </p:sp>
      <p:sp>
        <p:nvSpPr>
          <p:cNvPr id="3" name="Subtitle 2"/>
          <p:cNvSpPr>
            <a:spLocks noGrp="1"/>
          </p:cNvSpPr>
          <p:nvPr>
            <p:ph type="subTitle" idx="1"/>
          </p:nvPr>
        </p:nvSpPr>
        <p:spPr/>
        <p:txBody>
          <a:bodyPr/>
          <a:lstStyle/>
          <a:p>
            <a:endParaRPr lang="sr-Latn-RS" dirty="0"/>
          </a:p>
        </p:txBody>
      </p:sp>
    </p:spTree>
    <p:extLst>
      <p:ext uri="{BB962C8B-B14F-4D97-AF65-F5344CB8AC3E}">
        <p14:creationId xmlns:p14="http://schemas.microsoft.com/office/powerpoint/2010/main" xmlns="" val="661900479"/>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525963"/>
          </a:xfrm>
        </p:spPr>
        <p:txBody>
          <a:bodyPr>
            <a:noAutofit/>
          </a:bodyPr>
          <a:lstStyle/>
          <a:p>
            <a:pPr marL="0" indent="0">
              <a:buNone/>
            </a:pPr>
            <a:r>
              <a:rPr lang="sr-Cyrl-CS" sz="2800" b="1" dirty="0" smtClean="0">
                <a:solidFill>
                  <a:schemeClr val="tx2">
                    <a:lumMod val="75000"/>
                  </a:schemeClr>
                </a:solidFill>
              </a:rPr>
              <a:t>За остваривање циља потребна нам је радна просторија где ћемо имати тим од двоје људи који су обучени за производњу софтверских програма.Потребна нам је изузетно добар компјутер са великом меморијом и великом резолуцијом да може да подржи прављење програма.Треба нам компјутер,штампач и компјутерска опрема уз то,канцеларијска опрема.Продаја наших услуга вршиће се преко других дистрибутивних центара.</a:t>
            </a:r>
            <a:endParaRPr lang="sr-Latn-RS" sz="2800" b="1" dirty="0">
              <a:solidFill>
                <a:schemeClr val="tx2">
                  <a:lumMod val="75000"/>
                </a:schemeClr>
              </a:solidFill>
            </a:endParaRPr>
          </a:p>
        </p:txBody>
      </p:sp>
    </p:spTree>
    <p:extLst>
      <p:ext uri="{BB962C8B-B14F-4D97-AF65-F5344CB8AC3E}">
        <p14:creationId xmlns:p14="http://schemas.microsoft.com/office/powerpoint/2010/main" xmlns="" val="3750192537"/>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15416"/>
            <a:ext cx="8229600" cy="1600200"/>
          </a:xfrm>
        </p:spPr>
        <p:txBody>
          <a:bodyPr/>
          <a:lstStyle/>
          <a:p>
            <a:r>
              <a:rPr lang="sr-Cyrl-CS" sz="6000" dirty="0" smtClean="0"/>
              <a:t>Запослени</a:t>
            </a:r>
            <a:endParaRPr lang="sr-Latn-RS" sz="6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3686437"/>
              </p:ext>
            </p:extLst>
          </p:nvPr>
        </p:nvGraphicFramePr>
        <p:xfrm>
          <a:off x="395536" y="1429031"/>
          <a:ext cx="8208912" cy="4132581"/>
        </p:xfrm>
        <a:graphic>
          <a:graphicData uri="http://schemas.openxmlformats.org/drawingml/2006/table">
            <a:tbl>
              <a:tblPr firstRow="1" bandRow="1">
                <a:tableStyleId>{5C22544A-7EE6-4342-B048-85BDC9FD1C3A}</a:tableStyleId>
              </a:tblPr>
              <a:tblGrid>
                <a:gridCol w="3024336"/>
                <a:gridCol w="1512168"/>
                <a:gridCol w="1635696"/>
                <a:gridCol w="2036712"/>
              </a:tblGrid>
              <a:tr h="883200">
                <a:tc>
                  <a:txBody>
                    <a:bodyPr/>
                    <a:lstStyle/>
                    <a:p>
                      <a:r>
                        <a:rPr lang="sr-Cyrl-CS" dirty="0" smtClean="0"/>
                        <a:t>Квалификација/профил</a:t>
                      </a:r>
                      <a:r>
                        <a:rPr lang="sr-Cyrl-CS" baseline="0" dirty="0" smtClean="0"/>
                        <a:t> потребних знања и вештина</a:t>
                      </a:r>
                      <a:endParaRPr lang="sr-Latn-RS" dirty="0"/>
                    </a:p>
                  </a:txBody>
                  <a:tcPr/>
                </a:tc>
                <a:tc>
                  <a:txBody>
                    <a:bodyPr/>
                    <a:lstStyle/>
                    <a:p>
                      <a:r>
                        <a:rPr lang="sr-Cyrl-CS" dirty="0" smtClean="0"/>
                        <a:t>Број</a:t>
                      </a:r>
                    </a:p>
                    <a:p>
                      <a:r>
                        <a:rPr lang="sr-Cyrl-CS" dirty="0" smtClean="0"/>
                        <a:t>запослених</a:t>
                      </a:r>
                      <a:endParaRPr lang="sr-Latn-RS" dirty="0"/>
                    </a:p>
                  </a:txBody>
                  <a:tcPr/>
                </a:tc>
                <a:tc>
                  <a:txBody>
                    <a:bodyPr/>
                    <a:lstStyle/>
                    <a:p>
                      <a:r>
                        <a:rPr lang="sr-Cyrl-CS" sz="1600" dirty="0" smtClean="0"/>
                        <a:t>Месечна</a:t>
                      </a:r>
                      <a:r>
                        <a:rPr lang="sr-Cyrl-CS" sz="1600" baseline="0" dirty="0" smtClean="0"/>
                        <a:t> плата у –ооо дин-</a:t>
                      </a:r>
                      <a:endParaRPr lang="sr-Latn-RS" sz="1600" dirty="0"/>
                    </a:p>
                  </a:txBody>
                  <a:tcPr/>
                </a:tc>
                <a:tc>
                  <a:txBody>
                    <a:bodyPr/>
                    <a:lstStyle/>
                    <a:p>
                      <a:r>
                        <a:rPr lang="sr-Cyrl-CS" dirty="0" smtClean="0"/>
                        <a:t>Годишња</a:t>
                      </a:r>
                      <a:r>
                        <a:rPr lang="sr-Cyrl-CS" baseline="0" dirty="0" smtClean="0"/>
                        <a:t> плата –у 000 дин-</a:t>
                      </a:r>
                      <a:endParaRPr lang="sr-Latn-RS" dirty="0"/>
                    </a:p>
                  </a:txBody>
                  <a:tcPr/>
                </a:tc>
              </a:tr>
              <a:tr h="798407">
                <a:tc>
                  <a:txBody>
                    <a:bodyPr/>
                    <a:lstStyle/>
                    <a:p>
                      <a:r>
                        <a:rPr lang="sr-Cyrl-CS" sz="2800" dirty="0" smtClean="0"/>
                        <a:t>Менаџери</a:t>
                      </a:r>
                      <a:endParaRPr lang="sr-Latn-RS" sz="2800" dirty="0"/>
                    </a:p>
                  </a:txBody>
                  <a:tcPr/>
                </a:tc>
                <a:tc>
                  <a:txBody>
                    <a:bodyPr/>
                    <a:lstStyle/>
                    <a:p>
                      <a:pPr algn="ctr"/>
                      <a:r>
                        <a:rPr lang="sr-Cyrl-CS" sz="3200" dirty="0" smtClean="0"/>
                        <a:t>1</a:t>
                      </a:r>
                      <a:endParaRPr lang="sr-Latn-RS" sz="3200" dirty="0"/>
                    </a:p>
                  </a:txBody>
                  <a:tcPr/>
                </a:tc>
                <a:tc>
                  <a:txBody>
                    <a:bodyPr/>
                    <a:lstStyle/>
                    <a:p>
                      <a:pPr algn="ctr"/>
                      <a:r>
                        <a:rPr lang="sr-Cyrl-CS" sz="3200" dirty="0" smtClean="0"/>
                        <a:t>50.000</a:t>
                      </a:r>
                      <a:endParaRPr lang="sr-Latn-RS" sz="3200" dirty="0"/>
                    </a:p>
                  </a:txBody>
                  <a:tcPr/>
                </a:tc>
                <a:tc>
                  <a:txBody>
                    <a:bodyPr/>
                    <a:lstStyle/>
                    <a:p>
                      <a:pPr algn="ctr"/>
                      <a:r>
                        <a:rPr lang="sr-Cyrl-CS" sz="3200" dirty="0" smtClean="0"/>
                        <a:t>600.000</a:t>
                      </a:r>
                      <a:endParaRPr lang="sr-Latn-RS" sz="3200" dirty="0"/>
                    </a:p>
                  </a:txBody>
                  <a:tcPr/>
                </a:tc>
              </a:tr>
              <a:tr h="798407">
                <a:tc>
                  <a:txBody>
                    <a:bodyPr/>
                    <a:lstStyle/>
                    <a:p>
                      <a:r>
                        <a:rPr lang="sr-Cyrl-CS" sz="2800" dirty="0" smtClean="0"/>
                        <a:t>Извршиоци</a:t>
                      </a:r>
                      <a:endParaRPr lang="sr-Latn-RS" sz="2800" dirty="0"/>
                    </a:p>
                  </a:txBody>
                  <a:tcPr/>
                </a:tc>
                <a:tc>
                  <a:txBody>
                    <a:bodyPr/>
                    <a:lstStyle/>
                    <a:p>
                      <a:pPr algn="ctr"/>
                      <a:r>
                        <a:rPr lang="sr-Cyrl-CS" sz="3200" dirty="0" smtClean="0"/>
                        <a:t>2</a:t>
                      </a:r>
                      <a:endParaRPr lang="sr-Latn-RS" sz="3200" dirty="0"/>
                    </a:p>
                  </a:txBody>
                  <a:tcPr/>
                </a:tc>
                <a:tc>
                  <a:txBody>
                    <a:bodyPr/>
                    <a:lstStyle/>
                    <a:p>
                      <a:pPr algn="ctr"/>
                      <a:r>
                        <a:rPr lang="sr-Cyrl-CS" sz="3200" dirty="0" smtClean="0"/>
                        <a:t>35.000</a:t>
                      </a:r>
                      <a:endParaRPr lang="sr-Latn-RS" sz="3200" dirty="0"/>
                    </a:p>
                  </a:txBody>
                  <a:tcPr/>
                </a:tc>
                <a:tc>
                  <a:txBody>
                    <a:bodyPr/>
                    <a:lstStyle/>
                    <a:p>
                      <a:pPr algn="ctr"/>
                      <a:r>
                        <a:rPr lang="sr-Cyrl-CS" sz="3200" dirty="0" smtClean="0"/>
                        <a:t>840.000</a:t>
                      </a:r>
                      <a:endParaRPr lang="sr-Latn-RS" sz="3200" dirty="0"/>
                    </a:p>
                  </a:txBody>
                  <a:tcPr/>
                </a:tc>
              </a:tr>
              <a:tr h="798407">
                <a:tc>
                  <a:txBody>
                    <a:bodyPr/>
                    <a:lstStyle/>
                    <a:p>
                      <a:r>
                        <a:rPr lang="sr-Cyrl-CS" sz="2400" dirty="0" smtClean="0"/>
                        <a:t>Подршка(финансиије,логистика,итд.)</a:t>
                      </a:r>
                      <a:endParaRPr lang="sr-Latn-RS" sz="2400" dirty="0"/>
                    </a:p>
                  </a:txBody>
                  <a:tcPr/>
                </a:tc>
                <a:tc>
                  <a:txBody>
                    <a:bodyPr/>
                    <a:lstStyle/>
                    <a:p>
                      <a:pPr algn="ctr"/>
                      <a:r>
                        <a:rPr lang="sr-Cyrl-CS" sz="3200" dirty="0" smtClean="0"/>
                        <a:t>1</a:t>
                      </a:r>
                      <a:endParaRPr lang="sr-Latn-RS" sz="3200" dirty="0"/>
                    </a:p>
                  </a:txBody>
                  <a:tcPr/>
                </a:tc>
                <a:tc>
                  <a:txBody>
                    <a:bodyPr/>
                    <a:lstStyle/>
                    <a:p>
                      <a:pPr algn="ctr"/>
                      <a:r>
                        <a:rPr lang="sr-Cyrl-CS" sz="3200" dirty="0" smtClean="0"/>
                        <a:t>35.000</a:t>
                      </a:r>
                      <a:endParaRPr lang="sr-Latn-RS" sz="3200" dirty="0"/>
                    </a:p>
                  </a:txBody>
                  <a:tcPr/>
                </a:tc>
                <a:tc>
                  <a:txBody>
                    <a:bodyPr/>
                    <a:lstStyle/>
                    <a:p>
                      <a:pPr algn="ctr"/>
                      <a:r>
                        <a:rPr lang="sr-Cyrl-CS" sz="3200" dirty="0" smtClean="0"/>
                        <a:t>420.000</a:t>
                      </a:r>
                      <a:endParaRPr lang="sr-Latn-RS" sz="3200" dirty="0"/>
                    </a:p>
                  </a:txBody>
                  <a:tcPr/>
                </a:tc>
              </a:tr>
              <a:tr h="798407">
                <a:tc>
                  <a:txBody>
                    <a:bodyPr/>
                    <a:lstStyle/>
                    <a:p>
                      <a:pPr algn="ctr"/>
                      <a:r>
                        <a:rPr lang="sr-Cyrl-CS" sz="2800" b="1" dirty="0" smtClean="0"/>
                        <a:t>УКУПНО</a:t>
                      </a:r>
                      <a:endParaRPr lang="sr-Latn-RS" sz="2800" b="1" dirty="0"/>
                    </a:p>
                  </a:txBody>
                  <a:tcPr/>
                </a:tc>
                <a:tc>
                  <a:txBody>
                    <a:bodyPr/>
                    <a:lstStyle/>
                    <a:p>
                      <a:pPr algn="ctr"/>
                      <a:r>
                        <a:rPr lang="sr-Cyrl-CS" sz="3200" dirty="0" smtClean="0"/>
                        <a:t>4</a:t>
                      </a:r>
                      <a:endParaRPr lang="sr-Latn-RS" sz="3200" dirty="0"/>
                    </a:p>
                  </a:txBody>
                  <a:tcPr/>
                </a:tc>
                <a:tc>
                  <a:txBody>
                    <a:bodyPr/>
                    <a:lstStyle/>
                    <a:p>
                      <a:pPr algn="ctr"/>
                      <a:r>
                        <a:rPr lang="sr-Cyrl-CS" sz="3200" dirty="0" smtClean="0"/>
                        <a:t>120.000</a:t>
                      </a:r>
                      <a:endParaRPr lang="sr-Latn-RS" sz="3200" dirty="0"/>
                    </a:p>
                  </a:txBody>
                  <a:tcPr/>
                </a:tc>
                <a:tc>
                  <a:txBody>
                    <a:bodyPr/>
                    <a:lstStyle/>
                    <a:p>
                      <a:pPr algn="ctr"/>
                      <a:r>
                        <a:rPr lang="sr-Cyrl-CS" sz="3200" dirty="0" smtClean="0"/>
                        <a:t>1.860.000</a:t>
                      </a:r>
                      <a:endParaRPr lang="sr-Latn-RS" sz="3200" dirty="0"/>
                    </a:p>
                  </a:txBody>
                  <a:tcPr/>
                </a:tc>
              </a:tr>
            </a:tbl>
          </a:graphicData>
        </a:graphic>
      </p:graphicFrame>
    </p:spTree>
    <p:extLst>
      <p:ext uri="{BB962C8B-B14F-4D97-AF65-F5344CB8AC3E}">
        <p14:creationId xmlns:p14="http://schemas.microsoft.com/office/powerpoint/2010/main" xmlns="" val="2043761922"/>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139700">
              <a:schemeClr val="accent1">
                <a:satMod val="175000"/>
                <a:alpha val="40000"/>
              </a:schemeClr>
            </a:glow>
          </a:effectLst>
        </p:spPr>
        <p:txBody>
          <a:bodyPr/>
          <a:lstStyle/>
          <a:p>
            <a:r>
              <a:rPr lang="sr-Cyrl-CS" b="1" dirty="0" smtClean="0"/>
              <a:t>Маркетинг план </a:t>
            </a:r>
            <a:endParaRPr lang="sr-Latn-RS" b="1" dirty="0"/>
          </a:p>
        </p:txBody>
      </p:sp>
      <p:sp>
        <p:nvSpPr>
          <p:cNvPr id="3" name="Content Placeholder 2"/>
          <p:cNvSpPr>
            <a:spLocks noGrp="1"/>
          </p:cNvSpPr>
          <p:nvPr>
            <p:ph idx="1"/>
          </p:nvPr>
        </p:nvSpPr>
        <p:spPr/>
        <p:txBody>
          <a:bodyPr>
            <a:normAutofit/>
          </a:bodyPr>
          <a:lstStyle/>
          <a:p>
            <a:pPr marL="0" indent="0">
              <a:buNone/>
            </a:pPr>
            <a:r>
              <a:rPr lang="sr-Cyrl-CS" sz="3600" dirty="0" smtClean="0">
                <a:solidFill>
                  <a:schemeClr val="tx2">
                    <a:lumMod val="75000"/>
                  </a:schemeClr>
                </a:solidFill>
              </a:rPr>
              <a:t>За сваку продату апликацију цена се одређује на бази стварних трошкова израде софтвера што укључује трошење радне снаге,воде,струје,маркетинга,канцеларијског материјала.Све се увећава за 20% зараде компаније </a:t>
            </a:r>
            <a:endParaRPr lang="sr-Latn-RS" sz="3600" dirty="0">
              <a:solidFill>
                <a:schemeClr val="tx2">
                  <a:lumMod val="75000"/>
                </a:schemeClr>
              </a:solidFill>
            </a:endParaRPr>
          </a:p>
        </p:txBody>
      </p:sp>
    </p:spTree>
    <p:extLst>
      <p:ext uri="{BB962C8B-B14F-4D97-AF65-F5344CB8AC3E}">
        <p14:creationId xmlns:p14="http://schemas.microsoft.com/office/powerpoint/2010/main" xmlns="" val="120275170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51520" y="188640"/>
            <a:ext cx="3744416" cy="66567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5004047" y="2492896"/>
            <a:ext cx="3528393" cy="310854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sr-Cyrl-RS" sz="2800" dirty="0" smtClean="0"/>
              <a:t>ОВАКО БИ ИЗГЛЕДАЛО ПРЕУЗИМАЊЕ НАШЕ АПЛИКАЦИЈЕ</a:t>
            </a:r>
            <a:br>
              <a:rPr lang="sr-Cyrl-RS" sz="2800" dirty="0" smtClean="0"/>
            </a:br>
            <a:r>
              <a:rPr lang="sr-Cyrl-RS" sz="2800" dirty="0" smtClean="0"/>
              <a:t>НА </a:t>
            </a:r>
            <a:r>
              <a:rPr lang="sr-Latn-RS" sz="2800" dirty="0" smtClean="0"/>
              <a:t>GOOGLE PLAY SHOP-</a:t>
            </a:r>
            <a:r>
              <a:rPr lang="sr-Cyrl-CS" sz="2800" dirty="0" smtClean="0"/>
              <a:t>у</a:t>
            </a:r>
            <a:endParaRPr lang="sr-Latn-RS" sz="2800" dirty="0"/>
          </a:p>
        </p:txBody>
      </p:sp>
    </p:spTree>
    <p:extLst>
      <p:ext uri="{BB962C8B-B14F-4D97-AF65-F5344CB8AC3E}">
        <p14:creationId xmlns:p14="http://schemas.microsoft.com/office/powerpoint/2010/main" xmlns="" val="149792876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b="1" dirty="0" smtClean="0"/>
              <a:t>ИНВЕСТИЦИЈЕ </a:t>
            </a:r>
            <a:endParaRPr lang="sr-Latn-R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458494399"/>
              </p:ext>
            </p:extLst>
          </p:nvPr>
        </p:nvGraphicFramePr>
        <p:xfrm>
          <a:off x="457200" y="1600200"/>
          <a:ext cx="8229600" cy="4089504"/>
        </p:xfrm>
        <a:graphic>
          <a:graphicData uri="http://schemas.openxmlformats.org/drawingml/2006/table">
            <a:tbl>
              <a:tblPr firstRow="1" bandRow="1">
                <a:tableStyleId>{5C22544A-7EE6-4342-B048-85BDC9FD1C3A}</a:tableStyleId>
              </a:tblPr>
              <a:tblGrid>
                <a:gridCol w="730424"/>
                <a:gridCol w="4755976"/>
                <a:gridCol w="2743200"/>
              </a:tblGrid>
              <a:tr h="370840">
                <a:tc>
                  <a:txBody>
                    <a:bodyPr/>
                    <a:lstStyle/>
                    <a:p>
                      <a:r>
                        <a:rPr lang="sr-Cyrl-CS" dirty="0" smtClean="0"/>
                        <a:t>1</a:t>
                      </a:r>
                      <a:endParaRPr lang="sr-Latn-RS" dirty="0"/>
                    </a:p>
                  </a:txBody>
                  <a:tcPr/>
                </a:tc>
                <a:tc>
                  <a:txBody>
                    <a:bodyPr/>
                    <a:lstStyle/>
                    <a:p>
                      <a:r>
                        <a:rPr lang="sr-Cyrl-CS" dirty="0" smtClean="0"/>
                        <a:t>ОСНОВНА СРЕДСТВА</a:t>
                      </a:r>
                      <a:endParaRPr lang="sr-Latn-RS" dirty="0"/>
                    </a:p>
                  </a:txBody>
                  <a:tcPr/>
                </a:tc>
                <a:tc>
                  <a:txBody>
                    <a:bodyPr/>
                    <a:lstStyle/>
                    <a:p>
                      <a:r>
                        <a:rPr lang="sr-Cyrl-CS" dirty="0" smtClean="0"/>
                        <a:t>Износ у 000 дин</a:t>
                      </a:r>
                      <a:endParaRPr lang="sr-Latn-RS" dirty="0"/>
                    </a:p>
                  </a:txBody>
                  <a:tcPr/>
                </a:tc>
              </a:tr>
              <a:tr h="370840">
                <a:tc>
                  <a:txBody>
                    <a:bodyPr/>
                    <a:lstStyle/>
                    <a:p>
                      <a:r>
                        <a:rPr lang="sr-Cyrl-CS" dirty="0" smtClean="0"/>
                        <a:t>1.1</a:t>
                      </a:r>
                      <a:endParaRPr lang="sr-Latn-RS" dirty="0"/>
                    </a:p>
                  </a:txBody>
                  <a:tcPr/>
                </a:tc>
                <a:tc>
                  <a:txBody>
                    <a:bodyPr/>
                    <a:lstStyle/>
                    <a:p>
                      <a:r>
                        <a:rPr lang="sr-Cyrl-CS" sz="2400" dirty="0" smtClean="0"/>
                        <a:t>Грађевиснки објекти</a:t>
                      </a:r>
                      <a:endParaRPr lang="sr-Latn-RS" sz="2400" dirty="0"/>
                    </a:p>
                  </a:txBody>
                  <a:tcPr/>
                </a:tc>
                <a:tc>
                  <a:txBody>
                    <a:bodyPr/>
                    <a:lstStyle/>
                    <a:p>
                      <a:pPr algn="ctr"/>
                      <a:r>
                        <a:rPr lang="sr-Cyrl-CS" sz="2400" dirty="0" smtClean="0"/>
                        <a:t>           /</a:t>
                      </a:r>
                      <a:endParaRPr lang="sr-Latn-RS" sz="2400" dirty="0"/>
                    </a:p>
                  </a:txBody>
                  <a:tcPr/>
                </a:tc>
              </a:tr>
              <a:tr h="367040">
                <a:tc>
                  <a:txBody>
                    <a:bodyPr/>
                    <a:lstStyle/>
                    <a:p>
                      <a:r>
                        <a:rPr lang="sr-Cyrl-CS" dirty="0" smtClean="0"/>
                        <a:t>1.2</a:t>
                      </a:r>
                      <a:endParaRPr lang="sr-Latn-RS" dirty="0"/>
                    </a:p>
                  </a:txBody>
                  <a:tcPr/>
                </a:tc>
                <a:tc>
                  <a:txBody>
                    <a:bodyPr/>
                    <a:lstStyle/>
                    <a:p>
                      <a:r>
                        <a:rPr lang="sr-Cyrl-CS" sz="2400" dirty="0" smtClean="0"/>
                        <a:t>Локал закуп</a:t>
                      </a:r>
                      <a:endParaRPr lang="sr-Latn-RS" sz="2400" dirty="0"/>
                    </a:p>
                  </a:txBody>
                  <a:tcPr/>
                </a:tc>
                <a:tc>
                  <a:txBody>
                    <a:bodyPr/>
                    <a:lstStyle/>
                    <a:p>
                      <a:pPr algn="ctr"/>
                      <a:r>
                        <a:rPr lang="sr-Cyrl-CS" sz="2400" dirty="0" smtClean="0"/>
                        <a:t>40.000</a:t>
                      </a:r>
                      <a:endParaRPr lang="sr-Latn-RS" sz="2400" dirty="0"/>
                    </a:p>
                  </a:txBody>
                  <a:tcPr/>
                </a:tc>
              </a:tr>
              <a:tr h="370840">
                <a:tc>
                  <a:txBody>
                    <a:bodyPr/>
                    <a:lstStyle/>
                    <a:p>
                      <a:r>
                        <a:rPr lang="sr-Cyrl-CS" dirty="0" smtClean="0"/>
                        <a:t>1.3</a:t>
                      </a:r>
                      <a:endParaRPr lang="sr-Latn-RS" dirty="0"/>
                    </a:p>
                  </a:txBody>
                  <a:tcPr/>
                </a:tc>
                <a:tc>
                  <a:txBody>
                    <a:bodyPr/>
                    <a:lstStyle/>
                    <a:p>
                      <a:r>
                        <a:rPr lang="sr-Cyrl-CS" sz="2400" dirty="0" smtClean="0"/>
                        <a:t>Опрема</a:t>
                      </a:r>
                      <a:endParaRPr lang="sr-Latn-RS" sz="2400" dirty="0"/>
                    </a:p>
                  </a:txBody>
                  <a:tcPr/>
                </a:tc>
                <a:tc>
                  <a:txBody>
                    <a:bodyPr/>
                    <a:lstStyle/>
                    <a:p>
                      <a:pPr lvl="1" algn="ctr"/>
                      <a:r>
                        <a:rPr lang="sr-Cyrl-CS" sz="2400" dirty="0" smtClean="0"/>
                        <a:t>/</a:t>
                      </a:r>
                      <a:endParaRPr lang="sr-Latn-RS" sz="2400" dirty="0"/>
                    </a:p>
                  </a:txBody>
                  <a:tcPr/>
                </a:tc>
              </a:tr>
              <a:tr h="370840">
                <a:tc>
                  <a:txBody>
                    <a:bodyPr/>
                    <a:lstStyle/>
                    <a:p>
                      <a:r>
                        <a:rPr lang="sr-Cyrl-CS" dirty="0" smtClean="0"/>
                        <a:t>1.4</a:t>
                      </a:r>
                      <a:endParaRPr lang="sr-Latn-RS" dirty="0"/>
                    </a:p>
                  </a:txBody>
                  <a:tcPr/>
                </a:tc>
                <a:tc>
                  <a:txBody>
                    <a:bodyPr/>
                    <a:lstStyle/>
                    <a:p>
                      <a:r>
                        <a:rPr lang="sr-Cyrl-CS" sz="2400" dirty="0" smtClean="0"/>
                        <a:t>Компјутер</a:t>
                      </a:r>
                      <a:endParaRPr lang="sr-Latn-RS" sz="2400" dirty="0"/>
                    </a:p>
                  </a:txBody>
                  <a:tcPr/>
                </a:tc>
                <a:tc>
                  <a:txBody>
                    <a:bodyPr/>
                    <a:lstStyle/>
                    <a:p>
                      <a:pPr algn="ctr"/>
                      <a:r>
                        <a:rPr lang="sr-Cyrl-CS" sz="2400" dirty="0" smtClean="0"/>
                        <a:t>40.000</a:t>
                      </a:r>
                      <a:endParaRPr lang="sr-Latn-RS" sz="2400" dirty="0"/>
                    </a:p>
                  </a:txBody>
                  <a:tcPr/>
                </a:tc>
              </a:tr>
              <a:tr h="370840">
                <a:tc>
                  <a:txBody>
                    <a:bodyPr/>
                    <a:lstStyle/>
                    <a:p>
                      <a:r>
                        <a:rPr lang="sr-Cyrl-CS" dirty="0" smtClean="0"/>
                        <a:t>1.5</a:t>
                      </a:r>
                      <a:endParaRPr lang="sr-Latn-RS" dirty="0"/>
                    </a:p>
                  </a:txBody>
                  <a:tcPr/>
                </a:tc>
                <a:tc>
                  <a:txBody>
                    <a:bodyPr/>
                    <a:lstStyle/>
                    <a:p>
                      <a:r>
                        <a:rPr lang="sr-Cyrl-CS" sz="2400" dirty="0" smtClean="0"/>
                        <a:t>Штампач</a:t>
                      </a:r>
                      <a:endParaRPr lang="sr-Latn-RS" sz="2400" dirty="0"/>
                    </a:p>
                  </a:txBody>
                  <a:tcPr/>
                </a:tc>
                <a:tc>
                  <a:txBody>
                    <a:bodyPr/>
                    <a:lstStyle/>
                    <a:p>
                      <a:pPr algn="ctr"/>
                      <a:r>
                        <a:rPr lang="sr-Cyrl-CS" sz="2400" dirty="0" smtClean="0"/>
                        <a:t>10.000</a:t>
                      </a:r>
                      <a:endParaRPr lang="sr-Latn-RS" sz="2400" dirty="0"/>
                    </a:p>
                  </a:txBody>
                  <a:tcPr/>
                </a:tc>
              </a:tr>
              <a:tr h="370840">
                <a:tc>
                  <a:txBody>
                    <a:bodyPr/>
                    <a:lstStyle/>
                    <a:p>
                      <a:r>
                        <a:rPr lang="sr-Cyrl-CS" dirty="0" smtClean="0"/>
                        <a:t>1.6</a:t>
                      </a:r>
                      <a:endParaRPr lang="sr-Latn-RS" dirty="0"/>
                    </a:p>
                  </a:txBody>
                  <a:tcPr/>
                </a:tc>
                <a:tc>
                  <a:txBody>
                    <a:bodyPr/>
                    <a:lstStyle/>
                    <a:p>
                      <a:r>
                        <a:rPr lang="sr-Cyrl-CS" sz="2400" dirty="0" smtClean="0"/>
                        <a:t>Пратећа</a:t>
                      </a:r>
                      <a:r>
                        <a:rPr lang="sr-Cyrl-CS" sz="2400" baseline="0" dirty="0" smtClean="0"/>
                        <a:t> опрема</a:t>
                      </a:r>
                      <a:endParaRPr lang="sr-Latn-RS" sz="2400" dirty="0"/>
                    </a:p>
                  </a:txBody>
                  <a:tcPr/>
                </a:tc>
                <a:tc>
                  <a:txBody>
                    <a:bodyPr/>
                    <a:lstStyle/>
                    <a:p>
                      <a:pPr algn="ctr"/>
                      <a:r>
                        <a:rPr lang="sr-Cyrl-CS" sz="2400" dirty="0" smtClean="0"/>
                        <a:t>20.000</a:t>
                      </a:r>
                      <a:endParaRPr lang="sr-Latn-RS" sz="2400" dirty="0"/>
                    </a:p>
                  </a:txBody>
                  <a:tcPr/>
                </a:tc>
              </a:tr>
              <a:tr h="370840">
                <a:tc>
                  <a:txBody>
                    <a:bodyPr/>
                    <a:lstStyle/>
                    <a:p>
                      <a:r>
                        <a:rPr lang="sr-Cyrl-CS" dirty="0" smtClean="0"/>
                        <a:t>2</a:t>
                      </a:r>
                      <a:endParaRPr lang="sr-Latn-RS" dirty="0"/>
                    </a:p>
                  </a:txBody>
                  <a:tcPr/>
                </a:tc>
                <a:tc>
                  <a:txBody>
                    <a:bodyPr/>
                    <a:lstStyle/>
                    <a:p>
                      <a:r>
                        <a:rPr lang="sr-Cyrl-CS" sz="2400" dirty="0" smtClean="0"/>
                        <a:t>Обртна средства</a:t>
                      </a:r>
                      <a:endParaRPr lang="sr-Latn-RS" sz="2400" dirty="0"/>
                    </a:p>
                  </a:txBody>
                  <a:tcPr/>
                </a:tc>
                <a:tc>
                  <a:txBody>
                    <a:bodyPr/>
                    <a:lstStyle/>
                    <a:p>
                      <a:pPr algn="ctr"/>
                      <a:r>
                        <a:rPr lang="sr-Cyrl-CS" sz="2400" dirty="0" smtClean="0"/>
                        <a:t>25.000</a:t>
                      </a:r>
                      <a:endParaRPr lang="sr-Latn-RS" sz="2400" dirty="0"/>
                    </a:p>
                  </a:txBody>
                  <a:tcPr/>
                </a:tc>
              </a:tr>
              <a:tr h="518264">
                <a:tc>
                  <a:txBody>
                    <a:bodyPr/>
                    <a:lstStyle/>
                    <a:p>
                      <a:endParaRPr lang="sr-Latn-RS"/>
                    </a:p>
                  </a:txBody>
                  <a:tcPr/>
                </a:tc>
                <a:tc>
                  <a:txBody>
                    <a:bodyPr/>
                    <a:lstStyle/>
                    <a:p>
                      <a:r>
                        <a:rPr lang="sr-Cyrl-CS" sz="2000" b="1" dirty="0" smtClean="0"/>
                        <a:t>УКУПНО</a:t>
                      </a:r>
                      <a:endParaRPr lang="sr-Latn-RS" sz="2000" b="1" dirty="0"/>
                    </a:p>
                  </a:txBody>
                  <a:tcPr/>
                </a:tc>
                <a:tc>
                  <a:txBody>
                    <a:bodyPr/>
                    <a:lstStyle/>
                    <a:p>
                      <a:pPr algn="ctr"/>
                      <a:r>
                        <a:rPr lang="sr-Cyrl-CS" sz="2400" dirty="0" smtClean="0"/>
                        <a:t>135.000</a:t>
                      </a:r>
                      <a:endParaRPr lang="sr-Latn-RS" sz="2400" dirty="0"/>
                    </a:p>
                  </a:txBody>
                  <a:tcPr/>
                </a:tc>
              </a:tr>
            </a:tbl>
          </a:graphicData>
        </a:graphic>
      </p:graphicFrame>
    </p:spTree>
    <p:extLst>
      <p:ext uri="{BB962C8B-B14F-4D97-AF65-F5344CB8AC3E}">
        <p14:creationId xmlns:p14="http://schemas.microsoft.com/office/powerpoint/2010/main" xmlns="" val="2748531580"/>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ИЗВОРИ ФИНАСИЈА</a:t>
            </a:r>
            <a:endParaRPr lang="sr-Latn-R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42873186"/>
              </p:ext>
            </p:extLst>
          </p:nvPr>
        </p:nvGraphicFramePr>
        <p:xfrm>
          <a:off x="467544" y="2348880"/>
          <a:ext cx="8229600" cy="2926080"/>
        </p:xfrm>
        <a:graphic>
          <a:graphicData uri="http://schemas.openxmlformats.org/drawingml/2006/table">
            <a:tbl>
              <a:tblPr firstRow="1" bandRow="1">
                <a:tableStyleId>{5C22544A-7EE6-4342-B048-85BDC9FD1C3A}</a:tableStyleId>
              </a:tblPr>
              <a:tblGrid>
                <a:gridCol w="946448"/>
                <a:gridCol w="4539952"/>
                <a:gridCol w="2743200"/>
              </a:tblGrid>
              <a:tr h="370840">
                <a:tc>
                  <a:txBody>
                    <a:bodyPr/>
                    <a:lstStyle/>
                    <a:p>
                      <a:endParaRPr lang="sr-Latn-RS" dirty="0"/>
                    </a:p>
                  </a:txBody>
                  <a:tcPr/>
                </a:tc>
                <a:tc>
                  <a:txBody>
                    <a:bodyPr/>
                    <a:lstStyle/>
                    <a:p>
                      <a:pPr algn="ctr"/>
                      <a:r>
                        <a:rPr lang="sr-Cyrl-CS" sz="2800" dirty="0" smtClean="0"/>
                        <a:t>СТАВКЕ</a:t>
                      </a:r>
                      <a:endParaRPr lang="sr-Latn-RS" sz="2800" dirty="0"/>
                    </a:p>
                  </a:txBody>
                  <a:tcPr/>
                </a:tc>
                <a:tc>
                  <a:txBody>
                    <a:bodyPr/>
                    <a:lstStyle/>
                    <a:p>
                      <a:r>
                        <a:rPr lang="sr-Cyrl-CS" sz="2000" dirty="0" smtClean="0"/>
                        <a:t>ИЗНОС У 00</a:t>
                      </a:r>
                      <a:r>
                        <a:rPr lang="sr-Cyrl-CS" sz="2000" baseline="0" dirty="0" smtClean="0"/>
                        <a:t>0 ДИН</a:t>
                      </a:r>
                      <a:endParaRPr lang="sr-Latn-RS" sz="2000" dirty="0"/>
                    </a:p>
                  </a:txBody>
                  <a:tcPr/>
                </a:tc>
              </a:tr>
              <a:tr h="370840">
                <a:tc>
                  <a:txBody>
                    <a:bodyPr/>
                    <a:lstStyle/>
                    <a:p>
                      <a:pPr algn="ctr"/>
                      <a:r>
                        <a:rPr lang="sr-Cyrl-CS" sz="2400" dirty="0" smtClean="0"/>
                        <a:t>1.</a:t>
                      </a:r>
                      <a:endParaRPr lang="sr-Latn-RS" sz="2400" dirty="0"/>
                    </a:p>
                  </a:txBody>
                  <a:tcPr/>
                </a:tc>
                <a:tc>
                  <a:txBody>
                    <a:bodyPr/>
                    <a:lstStyle/>
                    <a:p>
                      <a:r>
                        <a:rPr lang="sr-Cyrl-CS" dirty="0" smtClean="0"/>
                        <a:t>ВЛАСТИТА</a:t>
                      </a:r>
                      <a:r>
                        <a:rPr lang="sr-Cyrl-CS" baseline="0" dirty="0" smtClean="0"/>
                        <a:t> СРЕДСТВА </a:t>
                      </a:r>
                      <a:endParaRPr lang="sr-Latn-RS" dirty="0"/>
                    </a:p>
                  </a:txBody>
                  <a:tcPr/>
                </a:tc>
                <a:tc>
                  <a:txBody>
                    <a:bodyPr/>
                    <a:lstStyle/>
                    <a:p>
                      <a:pPr algn="ctr"/>
                      <a:r>
                        <a:rPr lang="sr-Cyrl-CS" sz="2400" dirty="0" smtClean="0"/>
                        <a:t>1.000.000</a:t>
                      </a:r>
                      <a:endParaRPr lang="sr-Latn-RS" sz="2400" dirty="0"/>
                    </a:p>
                  </a:txBody>
                  <a:tcPr/>
                </a:tc>
              </a:tr>
              <a:tr h="370840">
                <a:tc>
                  <a:txBody>
                    <a:bodyPr/>
                    <a:lstStyle/>
                    <a:p>
                      <a:pPr algn="ctr"/>
                      <a:r>
                        <a:rPr lang="sr-Cyrl-CS" sz="2400" dirty="0" smtClean="0"/>
                        <a:t>2.</a:t>
                      </a:r>
                      <a:endParaRPr lang="sr-Latn-RS" sz="2400" dirty="0"/>
                    </a:p>
                  </a:txBody>
                  <a:tcPr/>
                </a:tc>
                <a:tc>
                  <a:txBody>
                    <a:bodyPr/>
                    <a:lstStyle/>
                    <a:p>
                      <a:r>
                        <a:rPr lang="sr-Cyrl-CS" dirty="0" smtClean="0"/>
                        <a:t>ПАРТНЕРИ </a:t>
                      </a:r>
                      <a:endParaRPr lang="sr-Latn-RS" dirty="0"/>
                    </a:p>
                  </a:txBody>
                  <a:tcPr/>
                </a:tc>
                <a:tc>
                  <a:txBody>
                    <a:bodyPr/>
                    <a:lstStyle/>
                    <a:p>
                      <a:pPr algn="ctr"/>
                      <a:r>
                        <a:rPr lang="sr-Cyrl-CS" sz="2400" dirty="0" smtClean="0"/>
                        <a:t>/</a:t>
                      </a:r>
                      <a:endParaRPr lang="sr-Latn-RS" sz="2400" dirty="0"/>
                    </a:p>
                  </a:txBody>
                  <a:tcPr/>
                </a:tc>
              </a:tr>
              <a:tr h="370840">
                <a:tc>
                  <a:txBody>
                    <a:bodyPr/>
                    <a:lstStyle/>
                    <a:p>
                      <a:pPr algn="ctr"/>
                      <a:r>
                        <a:rPr lang="sr-Cyrl-CS" sz="2400" dirty="0" smtClean="0"/>
                        <a:t>3.</a:t>
                      </a:r>
                      <a:endParaRPr lang="sr-Latn-RS" sz="2400" dirty="0"/>
                    </a:p>
                  </a:txBody>
                  <a:tcPr/>
                </a:tc>
                <a:tc>
                  <a:txBody>
                    <a:bodyPr/>
                    <a:lstStyle/>
                    <a:p>
                      <a:r>
                        <a:rPr lang="sr-Cyrl-CS" dirty="0" smtClean="0"/>
                        <a:t>КРЕДИТ</a:t>
                      </a:r>
                      <a:endParaRPr lang="sr-Latn-RS" dirty="0"/>
                    </a:p>
                  </a:txBody>
                  <a:tcPr/>
                </a:tc>
                <a:tc>
                  <a:txBody>
                    <a:bodyPr/>
                    <a:lstStyle/>
                    <a:p>
                      <a:pPr algn="ctr"/>
                      <a:r>
                        <a:rPr lang="sr-Cyrl-CS" sz="2400" dirty="0" smtClean="0"/>
                        <a:t>/</a:t>
                      </a:r>
                      <a:endParaRPr lang="sr-Latn-RS" sz="2400" dirty="0"/>
                    </a:p>
                  </a:txBody>
                  <a:tcPr/>
                </a:tc>
              </a:tr>
              <a:tr h="370840">
                <a:tc>
                  <a:txBody>
                    <a:bodyPr/>
                    <a:lstStyle/>
                    <a:p>
                      <a:pPr algn="ctr"/>
                      <a:r>
                        <a:rPr lang="sr-Cyrl-CS" sz="2400" dirty="0" smtClean="0"/>
                        <a:t>4.</a:t>
                      </a:r>
                      <a:endParaRPr lang="sr-Latn-RS" sz="2400" dirty="0"/>
                    </a:p>
                  </a:txBody>
                  <a:tcPr/>
                </a:tc>
                <a:tc>
                  <a:txBody>
                    <a:bodyPr/>
                    <a:lstStyle/>
                    <a:p>
                      <a:r>
                        <a:rPr lang="sr-Cyrl-CS" dirty="0" smtClean="0"/>
                        <a:t>ОСТАЛИ ИЗВОРИ</a:t>
                      </a:r>
                      <a:endParaRPr lang="sr-Latn-RS" dirty="0"/>
                    </a:p>
                  </a:txBody>
                  <a:tcPr/>
                </a:tc>
                <a:tc>
                  <a:txBody>
                    <a:bodyPr/>
                    <a:lstStyle/>
                    <a:p>
                      <a:pPr algn="ctr"/>
                      <a:r>
                        <a:rPr lang="sr-Cyrl-CS" sz="2400" dirty="0" smtClean="0"/>
                        <a:t>40.000</a:t>
                      </a:r>
                      <a:endParaRPr lang="sr-Latn-RS" sz="2400" dirty="0"/>
                    </a:p>
                  </a:txBody>
                  <a:tcPr/>
                </a:tc>
              </a:tr>
              <a:tr h="370840">
                <a:tc>
                  <a:txBody>
                    <a:bodyPr/>
                    <a:lstStyle/>
                    <a:p>
                      <a:endParaRPr lang="sr-Latn-RS" sz="3200">
                        <a:solidFill>
                          <a:schemeClr val="tx2">
                            <a:lumMod val="75000"/>
                          </a:schemeClr>
                        </a:solidFill>
                      </a:endParaRPr>
                    </a:p>
                  </a:txBody>
                  <a:tcPr/>
                </a:tc>
                <a:tc>
                  <a:txBody>
                    <a:bodyPr/>
                    <a:lstStyle/>
                    <a:p>
                      <a:r>
                        <a:rPr lang="sr-Cyrl-CS" sz="3200" dirty="0" smtClean="0">
                          <a:solidFill>
                            <a:schemeClr val="tx2">
                              <a:lumMod val="75000"/>
                            </a:schemeClr>
                          </a:solidFill>
                        </a:rPr>
                        <a:t>УКУПНО</a:t>
                      </a:r>
                      <a:endParaRPr lang="sr-Latn-RS" sz="3200" dirty="0">
                        <a:solidFill>
                          <a:schemeClr val="tx2">
                            <a:lumMod val="75000"/>
                          </a:schemeClr>
                        </a:solidFill>
                      </a:endParaRPr>
                    </a:p>
                  </a:txBody>
                  <a:tcPr/>
                </a:tc>
                <a:tc>
                  <a:txBody>
                    <a:bodyPr/>
                    <a:lstStyle/>
                    <a:p>
                      <a:pPr algn="ctr"/>
                      <a:r>
                        <a:rPr lang="sr-Cyrl-CS" sz="3200" dirty="0" smtClean="0"/>
                        <a:t>1.040.000</a:t>
                      </a:r>
                      <a:endParaRPr lang="sr-Latn-RS" sz="3200" dirty="0"/>
                    </a:p>
                  </a:txBody>
                  <a:tcPr/>
                </a:tc>
              </a:tr>
            </a:tbl>
          </a:graphicData>
        </a:graphic>
      </p:graphicFrame>
    </p:spTree>
    <p:extLst>
      <p:ext uri="{BB962C8B-B14F-4D97-AF65-F5344CB8AC3E}">
        <p14:creationId xmlns:p14="http://schemas.microsoft.com/office/powerpoint/2010/main" xmlns="" val="3441286493"/>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УКУПНИ РАСХОД</a:t>
            </a:r>
            <a:endParaRPr lang="sr-Latn-R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17091120"/>
              </p:ext>
            </p:extLst>
          </p:nvPr>
        </p:nvGraphicFramePr>
        <p:xfrm>
          <a:off x="457200" y="1600200"/>
          <a:ext cx="8229600" cy="3779033"/>
        </p:xfrm>
        <a:graphic>
          <a:graphicData uri="http://schemas.openxmlformats.org/drawingml/2006/table">
            <a:tbl>
              <a:tblPr firstRow="1" bandRow="1">
                <a:tableStyleId>{5C22544A-7EE6-4342-B048-85BDC9FD1C3A}</a:tableStyleId>
              </a:tblPr>
              <a:tblGrid>
                <a:gridCol w="4114800"/>
                <a:gridCol w="4114800"/>
              </a:tblGrid>
              <a:tr h="826611">
                <a:tc>
                  <a:txBody>
                    <a:bodyPr/>
                    <a:lstStyle/>
                    <a:p>
                      <a:pPr algn="ctr"/>
                      <a:r>
                        <a:rPr lang="sr-Cyrl-CS" sz="3600" dirty="0" smtClean="0"/>
                        <a:t>СТАВКЕ</a:t>
                      </a:r>
                      <a:endParaRPr lang="sr-Latn-RS" sz="3600" dirty="0"/>
                    </a:p>
                  </a:txBody>
                  <a:tcPr/>
                </a:tc>
                <a:tc>
                  <a:txBody>
                    <a:bodyPr/>
                    <a:lstStyle/>
                    <a:p>
                      <a:pPr algn="ctr"/>
                      <a:r>
                        <a:rPr lang="sr-Cyrl-CS" sz="2800" dirty="0" smtClean="0"/>
                        <a:t>ИЗНОС У 000 дин</a:t>
                      </a:r>
                      <a:endParaRPr lang="sr-Latn-RS" sz="2800" dirty="0"/>
                    </a:p>
                  </a:txBody>
                  <a:tcPr/>
                </a:tc>
              </a:tr>
              <a:tr h="826611">
                <a:tc>
                  <a:txBody>
                    <a:bodyPr/>
                    <a:lstStyle/>
                    <a:p>
                      <a:r>
                        <a:rPr lang="sr-Cyrl-CS" dirty="0" smtClean="0"/>
                        <a:t>ДИРЕКТНИ МАТЕРИЈАЛНИ ТРОШКОВИ</a:t>
                      </a:r>
                      <a:endParaRPr lang="sr-Latn-RS" dirty="0"/>
                    </a:p>
                  </a:txBody>
                  <a:tcPr/>
                </a:tc>
                <a:tc>
                  <a:txBody>
                    <a:bodyPr/>
                    <a:lstStyle/>
                    <a:p>
                      <a:pPr algn="ctr"/>
                      <a:r>
                        <a:rPr lang="sr-Cyrl-CS" sz="3200" dirty="0" smtClean="0"/>
                        <a:t>100.000</a:t>
                      </a:r>
                      <a:endParaRPr lang="sr-Latn-RS" sz="3200" dirty="0"/>
                    </a:p>
                  </a:txBody>
                  <a:tcPr/>
                </a:tc>
              </a:tr>
              <a:tr h="535618">
                <a:tc>
                  <a:txBody>
                    <a:bodyPr/>
                    <a:lstStyle/>
                    <a:p>
                      <a:r>
                        <a:rPr lang="sr-Cyrl-CS" dirty="0" smtClean="0"/>
                        <a:t>ЗАРАДЕ</a:t>
                      </a:r>
                      <a:endParaRPr lang="sr-Latn-RS" dirty="0"/>
                    </a:p>
                  </a:txBody>
                  <a:tcPr/>
                </a:tc>
                <a:tc>
                  <a:txBody>
                    <a:bodyPr/>
                    <a:lstStyle/>
                    <a:p>
                      <a:pPr algn="ctr"/>
                      <a:r>
                        <a:rPr lang="sr-Cyrl-CS" sz="3200" dirty="0" smtClean="0"/>
                        <a:t>1.860.000</a:t>
                      </a:r>
                      <a:endParaRPr lang="sr-Latn-RS" sz="3200" dirty="0"/>
                    </a:p>
                  </a:txBody>
                  <a:tcPr/>
                </a:tc>
              </a:tr>
              <a:tr h="720080">
                <a:tc>
                  <a:txBody>
                    <a:bodyPr/>
                    <a:lstStyle/>
                    <a:p>
                      <a:r>
                        <a:rPr lang="sr-Cyrl-CS" dirty="0" smtClean="0"/>
                        <a:t>АМОРТИЗАЦИЈЕ(10% НА</a:t>
                      </a:r>
                      <a:r>
                        <a:rPr lang="sr-Cyrl-CS" baseline="0" dirty="0" smtClean="0"/>
                        <a:t> ГОДИШЊЕМ НИВОУ)</a:t>
                      </a:r>
                      <a:endParaRPr lang="sr-Latn-RS" dirty="0"/>
                    </a:p>
                  </a:txBody>
                  <a:tcPr/>
                </a:tc>
                <a:tc>
                  <a:txBody>
                    <a:bodyPr/>
                    <a:lstStyle/>
                    <a:p>
                      <a:pPr algn="ctr"/>
                      <a:r>
                        <a:rPr lang="sr-Cyrl-CS" sz="3200" dirty="0" smtClean="0"/>
                        <a:t>7.000</a:t>
                      </a:r>
                      <a:endParaRPr lang="sr-Latn-RS" sz="3200" dirty="0"/>
                    </a:p>
                  </a:txBody>
                  <a:tcPr/>
                </a:tc>
              </a:tr>
              <a:tr h="826611">
                <a:tc>
                  <a:txBody>
                    <a:bodyPr/>
                    <a:lstStyle/>
                    <a:p>
                      <a:pPr algn="ctr"/>
                      <a:r>
                        <a:rPr lang="sr-Cyrl-CS" sz="3600" b="1" dirty="0" smtClean="0"/>
                        <a:t>УКУПНО</a:t>
                      </a:r>
                      <a:endParaRPr lang="sr-Latn-RS" sz="3600" b="1" dirty="0"/>
                    </a:p>
                  </a:txBody>
                  <a:tcPr/>
                </a:tc>
                <a:tc>
                  <a:txBody>
                    <a:bodyPr/>
                    <a:lstStyle/>
                    <a:p>
                      <a:pPr algn="ctr"/>
                      <a:r>
                        <a:rPr lang="sr-Cyrl-CS" sz="3200" dirty="0" smtClean="0"/>
                        <a:t>1.967.000</a:t>
                      </a:r>
                      <a:endParaRPr lang="sr-Latn-RS" sz="3200" dirty="0"/>
                    </a:p>
                  </a:txBody>
                  <a:tcPr/>
                </a:tc>
              </a:tr>
            </a:tbl>
          </a:graphicData>
        </a:graphic>
      </p:graphicFrame>
    </p:spTree>
    <p:extLst>
      <p:ext uri="{BB962C8B-B14F-4D97-AF65-F5344CB8AC3E}">
        <p14:creationId xmlns:p14="http://schemas.microsoft.com/office/powerpoint/2010/main" xmlns="" val="1222063618"/>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0"/>
            <a:ext cx="9252520" cy="1600200"/>
          </a:xfrm>
        </p:spPr>
        <p:txBody>
          <a:bodyPr/>
          <a:lstStyle/>
          <a:p>
            <a:r>
              <a:rPr lang="sr-Cyrl-CS" dirty="0" smtClean="0"/>
              <a:t>ФИНАНСИЈСКИ  РЕЗУЛТАТ</a:t>
            </a:r>
            <a:endParaRPr lang="sr-Latn-R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01050867"/>
              </p:ext>
            </p:extLst>
          </p:nvPr>
        </p:nvGraphicFramePr>
        <p:xfrm>
          <a:off x="539552" y="2492896"/>
          <a:ext cx="8229600" cy="3196952"/>
        </p:xfrm>
        <a:graphic>
          <a:graphicData uri="http://schemas.openxmlformats.org/drawingml/2006/table">
            <a:tbl>
              <a:tblPr firstRow="1" bandRow="1">
                <a:tableStyleId>{5C22544A-7EE6-4342-B048-85BDC9FD1C3A}</a:tableStyleId>
              </a:tblPr>
              <a:tblGrid>
                <a:gridCol w="4114800"/>
                <a:gridCol w="4114800"/>
              </a:tblGrid>
              <a:tr h="1015262">
                <a:tc>
                  <a:txBody>
                    <a:bodyPr/>
                    <a:lstStyle/>
                    <a:p>
                      <a:pPr algn="ctr"/>
                      <a:r>
                        <a:rPr lang="sr-Cyrl-CS" sz="3200" dirty="0" smtClean="0"/>
                        <a:t>СТАВКЕ/ГОД.</a:t>
                      </a:r>
                      <a:endParaRPr lang="sr-Latn-RS" sz="3200" dirty="0"/>
                    </a:p>
                  </a:txBody>
                  <a:tcPr/>
                </a:tc>
                <a:tc>
                  <a:txBody>
                    <a:bodyPr/>
                    <a:lstStyle/>
                    <a:p>
                      <a:pPr algn="ctr"/>
                      <a:r>
                        <a:rPr lang="sr-Cyrl-CS" sz="4000" dirty="0" smtClean="0"/>
                        <a:t>1</a:t>
                      </a:r>
                      <a:endParaRPr lang="sr-Latn-RS" sz="4000" dirty="0"/>
                    </a:p>
                  </a:txBody>
                  <a:tcPr/>
                </a:tc>
              </a:tr>
              <a:tr h="597514">
                <a:tc>
                  <a:txBody>
                    <a:bodyPr/>
                    <a:lstStyle/>
                    <a:p>
                      <a:pPr algn="ctr"/>
                      <a:r>
                        <a:rPr lang="sr-Cyrl-CS" sz="2800" b="1" dirty="0" smtClean="0"/>
                        <a:t>УКУПНИ</a:t>
                      </a:r>
                      <a:r>
                        <a:rPr lang="sr-Cyrl-CS" sz="2800" b="1" baseline="0" dirty="0" smtClean="0"/>
                        <a:t> ПРИХОД</a:t>
                      </a:r>
                      <a:endParaRPr lang="sr-Latn-RS" sz="2800" b="1" dirty="0"/>
                    </a:p>
                  </a:txBody>
                  <a:tcPr/>
                </a:tc>
                <a:tc>
                  <a:txBody>
                    <a:bodyPr/>
                    <a:lstStyle/>
                    <a:p>
                      <a:pPr algn="ctr"/>
                      <a:r>
                        <a:rPr lang="sr-Cyrl-CS" sz="3200" b="1" dirty="0" smtClean="0"/>
                        <a:t>2.360.000</a:t>
                      </a:r>
                      <a:endParaRPr lang="sr-Latn-RS" sz="3200" b="1" dirty="0"/>
                    </a:p>
                  </a:txBody>
                  <a:tcPr/>
                </a:tc>
              </a:tr>
              <a:tr h="864096">
                <a:tc>
                  <a:txBody>
                    <a:bodyPr/>
                    <a:lstStyle/>
                    <a:p>
                      <a:pPr algn="ctr"/>
                      <a:r>
                        <a:rPr lang="sr-Cyrl-CS" sz="2800" b="1" dirty="0" smtClean="0"/>
                        <a:t>УКУПНИ</a:t>
                      </a:r>
                      <a:r>
                        <a:rPr lang="sr-Cyrl-CS" sz="2800" b="1" baseline="0" dirty="0" smtClean="0"/>
                        <a:t> РАСХОД</a:t>
                      </a:r>
                      <a:endParaRPr lang="sr-Latn-RS" sz="2800" b="1" dirty="0"/>
                    </a:p>
                  </a:txBody>
                  <a:tcPr/>
                </a:tc>
                <a:tc>
                  <a:txBody>
                    <a:bodyPr/>
                    <a:lstStyle/>
                    <a:p>
                      <a:pPr algn="ctr"/>
                      <a:r>
                        <a:rPr lang="sr-Cyrl-CS" sz="3200" b="1" dirty="0" smtClean="0"/>
                        <a:t>1.967.000</a:t>
                      </a:r>
                      <a:endParaRPr lang="sr-Latn-RS" sz="3200" b="1" dirty="0"/>
                    </a:p>
                  </a:txBody>
                  <a:tcPr/>
                </a:tc>
              </a:tr>
              <a:tr h="720080">
                <a:tc>
                  <a:txBody>
                    <a:bodyPr/>
                    <a:lstStyle/>
                    <a:p>
                      <a:pPr algn="ctr"/>
                      <a:r>
                        <a:rPr lang="sr-Cyrl-CS" sz="2800" b="1" dirty="0" smtClean="0"/>
                        <a:t>ДОБИТ/ГУБИТАК</a:t>
                      </a:r>
                      <a:endParaRPr lang="sr-Latn-RS" sz="2800" b="1" dirty="0"/>
                    </a:p>
                  </a:txBody>
                  <a:tcPr/>
                </a:tc>
                <a:tc>
                  <a:txBody>
                    <a:bodyPr/>
                    <a:lstStyle/>
                    <a:p>
                      <a:pPr algn="ctr"/>
                      <a:r>
                        <a:rPr lang="sr-Cyrl-CS" sz="3200" b="1" dirty="0" smtClean="0"/>
                        <a:t>393.400</a:t>
                      </a:r>
                      <a:endParaRPr lang="sr-Latn-RS" sz="3200" b="1" dirty="0"/>
                    </a:p>
                  </a:txBody>
                  <a:tcPr/>
                </a:tc>
              </a:tr>
            </a:tbl>
          </a:graphicData>
        </a:graphic>
      </p:graphicFrame>
    </p:spTree>
    <p:extLst>
      <p:ext uri="{BB962C8B-B14F-4D97-AF65-F5344CB8AC3E}">
        <p14:creationId xmlns:p14="http://schemas.microsoft.com/office/powerpoint/2010/main" xmlns="" val="1599692175"/>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760"/>
            <a:ext cx="8229600" cy="1600200"/>
          </a:xfrm>
        </p:spPr>
        <p:txBody>
          <a:bodyPr/>
          <a:lstStyle/>
          <a:p>
            <a:r>
              <a:rPr lang="sr-Cyrl-CS" dirty="0" smtClean="0"/>
              <a:t>ХВАЛА НА ПАЖЊИ</a:t>
            </a:r>
            <a:endParaRPr lang="sr-Latn-RS" dirty="0"/>
          </a:p>
        </p:txBody>
      </p:sp>
      <p:sp>
        <p:nvSpPr>
          <p:cNvPr id="3" name="Content Placeholder 2"/>
          <p:cNvSpPr>
            <a:spLocks noGrp="1"/>
          </p:cNvSpPr>
          <p:nvPr>
            <p:ph idx="1"/>
          </p:nvPr>
        </p:nvSpPr>
        <p:spPr>
          <a:xfrm>
            <a:off x="2915816" y="4149080"/>
            <a:ext cx="5544616" cy="2553147"/>
          </a:xfrm>
        </p:spPr>
        <p:txBody>
          <a:bodyPr>
            <a:normAutofit lnSpcReduction="10000"/>
          </a:bodyPr>
          <a:lstStyle/>
          <a:p>
            <a:pPr marL="0" indent="0">
              <a:buNone/>
            </a:pPr>
            <a:r>
              <a:rPr lang="sr-Cyrl-CS" b="1" dirty="0" smtClean="0">
                <a:solidFill>
                  <a:schemeClr val="tx2">
                    <a:lumMod val="75000"/>
                  </a:schemeClr>
                </a:solidFill>
              </a:rPr>
              <a:t>Урадиле ученице ОШ,,Херој Роса Трифуновић’’:</a:t>
            </a:r>
          </a:p>
          <a:p>
            <a:pPr marL="0" indent="0">
              <a:buNone/>
            </a:pPr>
            <a:r>
              <a:rPr lang="sr-Cyrl-CS" b="1" dirty="0" smtClean="0">
                <a:solidFill>
                  <a:schemeClr val="tx2">
                    <a:lumMod val="75000"/>
                  </a:schemeClr>
                </a:solidFill>
              </a:rPr>
              <a:t>Емилија Милошевић</a:t>
            </a:r>
          </a:p>
          <a:p>
            <a:pPr marL="0" indent="0">
              <a:buNone/>
            </a:pPr>
            <a:r>
              <a:rPr lang="sr-Cyrl-CS" b="1" dirty="0" smtClean="0">
                <a:solidFill>
                  <a:schemeClr val="tx2">
                    <a:lumMod val="75000"/>
                  </a:schemeClr>
                </a:solidFill>
              </a:rPr>
              <a:t>Кристина Милорадовић</a:t>
            </a:r>
          </a:p>
          <a:p>
            <a:pPr marL="0" indent="0">
              <a:buNone/>
            </a:pPr>
            <a:r>
              <a:rPr lang="sr-Cyrl-CS" b="1" dirty="0" smtClean="0">
                <a:solidFill>
                  <a:schemeClr val="tx2">
                    <a:lumMod val="75000"/>
                  </a:schemeClr>
                </a:solidFill>
              </a:rPr>
              <a:t>Маша Макевић</a:t>
            </a:r>
          </a:p>
          <a:p>
            <a:pPr marL="0" indent="0">
              <a:buNone/>
            </a:pPr>
            <a:r>
              <a:rPr lang="sr-Cyrl-CS" b="1" dirty="0" smtClean="0">
                <a:solidFill>
                  <a:schemeClr val="tx2">
                    <a:lumMod val="75000"/>
                  </a:schemeClr>
                </a:solidFill>
              </a:rPr>
              <a:t>Катарина Обрадовић</a:t>
            </a:r>
            <a:endParaRPr lang="sr-Latn-RS" b="1" dirty="0">
              <a:solidFill>
                <a:schemeClr val="tx2">
                  <a:lumMod val="75000"/>
                </a:schemeClr>
              </a:solidFill>
            </a:endParaRPr>
          </a:p>
        </p:txBody>
      </p:sp>
      <p:pic>
        <p:nvPicPr>
          <p:cNvPr id="4098" name="Picture 2" descr="C:\Program Files\Microsoft Office\MEDIA\CAGCAT10\j0157995.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5338259" y="3052259"/>
            <a:ext cx="6848872" cy="762610"/>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C:\Program Files\Microsoft Office\MEDIA\CAGCAT10\j0157995.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400000">
            <a:off x="-3047695" y="3047695"/>
            <a:ext cx="6858000" cy="7626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77220585"/>
      </p:ext>
    </p:extLst>
  </p:cSld>
  <p:clrMapOvr>
    <a:masterClrMapping/>
  </p:clrMapOvr>
  <mc:AlternateContent xmlns:mc="http://schemas.openxmlformats.org/markup-compatibility/2006">
    <mc:Choice xmlns:p14="http://schemas.microsoft.com/office/powerpoint/2010/main" xmlns="" Requires="p14">
      <p:transition spd="slow" p14:dur="325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0"/>
            <a:ext cx="8229600" cy="3501008"/>
          </a:xfrm>
        </p:spPr>
        <p:txBody>
          <a:bodyPr>
            <a:noAutofit/>
          </a:bodyPr>
          <a:lstStyle/>
          <a:p>
            <a:pPr marL="0" indent="0">
              <a:buNone/>
            </a:pPr>
            <a:r>
              <a:rPr lang="sr-Cyrl-CS" b="1" dirty="0">
                <a:solidFill>
                  <a:schemeClr val="tx2">
                    <a:lumMod val="75000"/>
                  </a:schemeClr>
                </a:solidFill>
                <a:effectLst>
                  <a:glow rad="101600">
                    <a:schemeClr val="accent1">
                      <a:satMod val="175000"/>
                      <a:alpha val="40000"/>
                    </a:schemeClr>
                  </a:glow>
                </a:effectLst>
              </a:rPr>
              <a:t>Туризам представља чин путовања у циљу рекреације, као и прибављање услуга ради остваривања тог циља. Сама реч „туризам“ потиче од енглеске речи </a:t>
            </a:r>
            <a:r>
              <a:rPr lang="sr-Latn-RS" b="1" dirty="0">
                <a:solidFill>
                  <a:schemeClr val="tx2">
                    <a:lumMod val="75000"/>
                  </a:schemeClr>
                </a:solidFill>
                <a:effectLst>
                  <a:glow rad="101600">
                    <a:schemeClr val="accent1">
                      <a:satMod val="175000"/>
                      <a:alpha val="40000"/>
                    </a:schemeClr>
                  </a:glow>
                </a:effectLst>
              </a:rPr>
              <a:t>tour, </a:t>
            </a:r>
            <a:r>
              <a:rPr lang="sr-Cyrl-CS" b="1" dirty="0">
                <a:solidFill>
                  <a:schemeClr val="tx2">
                    <a:lumMod val="75000"/>
                  </a:schemeClr>
                </a:solidFill>
                <a:effectLst>
                  <a:glow rad="101600">
                    <a:schemeClr val="accent1">
                      <a:satMod val="175000"/>
                      <a:alpha val="40000"/>
                    </a:schemeClr>
                  </a:glow>
                </a:effectLst>
              </a:rPr>
              <a:t>што у преводу значи „задовољство од путовања са задржавањем у различитим местима</a:t>
            </a:r>
            <a:r>
              <a:rPr lang="sr-Cyrl-CS" b="1" dirty="0" smtClean="0">
                <a:solidFill>
                  <a:schemeClr val="tx2">
                    <a:lumMod val="75000"/>
                  </a:schemeClr>
                </a:solidFill>
                <a:effectLst>
                  <a:glow rad="101600">
                    <a:schemeClr val="accent1">
                      <a:satMod val="175000"/>
                      <a:alpha val="40000"/>
                    </a:schemeClr>
                  </a:glow>
                </a:effectLst>
              </a:rPr>
              <a:t>“.</a:t>
            </a:r>
            <a:r>
              <a:rPr lang="ru-RU" b="1" dirty="0">
                <a:solidFill>
                  <a:schemeClr val="tx2">
                    <a:lumMod val="75000"/>
                  </a:schemeClr>
                </a:solidFill>
                <a:effectLst>
                  <a:glow rad="101600">
                    <a:schemeClr val="accent1">
                      <a:satMod val="175000"/>
                      <a:alpha val="40000"/>
                    </a:schemeClr>
                  </a:glow>
                </a:effectLst>
              </a:rPr>
              <a:t> Основу туризма као привредне делатности сачињавају: саобраћај, угоститељство, трговина на мало, путничке (туристичке) агенције, занатство и комуналне делатности. </a:t>
            </a:r>
            <a:endParaRPr lang="sr-Cyrl-CS" b="1" dirty="0" smtClean="0">
              <a:solidFill>
                <a:schemeClr val="tx2">
                  <a:lumMod val="75000"/>
                </a:schemeClr>
              </a:solidFill>
              <a:effectLst>
                <a:glow rad="101600">
                  <a:schemeClr val="accent1">
                    <a:satMod val="175000"/>
                    <a:alpha val="40000"/>
                  </a:schemeClr>
                </a:glow>
              </a:effectLst>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27784" y="3573015"/>
            <a:ext cx="4362450" cy="2923803"/>
          </a:xfrm>
          <a:prstGeom prst="rect">
            <a:avLst/>
          </a:prstGeom>
          <a:noFill/>
          <a:ln w="9525">
            <a:solidFill>
              <a:schemeClr val="tx1"/>
            </a:solidFill>
            <a:miter lim="800000"/>
            <a:headEnd/>
            <a:tailEnd/>
          </a:ln>
          <a:effectLst>
            <a:glow rad="63500">
              <a:schemeClr val="accent1">
                <a:satMod val="175000"/>
                <a:alpha val="40000"/>
              </a:schemeClr>
            </a:glow>
            <a:outerShdw dist="35921" dir="2700000" algn="ctr" rotWithShape="0">
              <a:schemeClr val="bg2"/>
            </a:outerShdw>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191078895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ПРИВАТНИ БИЗНИС</a:t>
            </a:r>
            <a:endParaRPr lang="sr-Latn-R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sr-Cyrl-CS" sz="3200" dirty="0" smtClean="0">
                <a:solidFill>
                  <a:schemeClr val="tx2">
                    <a:lumMod val="75000"/>
                  </a:schemeClr>
                </a:solidFill>
              </a:rPr>
              <a:t>Често се воде разговори на тему како је у Србији тешко уопште покренути,а још теже одржати било какав приватни бизнис,како се привреда ломи на леђима малих предузетника,како су порези несразмерно велики,како је потребно баш пуно новца или како је то што ви нудите већ виђено </a:t>
            </a:r>
            <a:endParaRPr lang="sr-Latn-RS" sz="3200" dirty="0">
              <a:solidFill>
                <a:schemeClr val="tx2">
                  <a:lumMod val="75000"/>
                </a:schemeClr>
              </a:solidFill>
            </a:endParaRPr>
          </a:p>
        </p:txBody>
      </p:sp>
    </p:spTree>
    <p:extLst>
      <p:ext uri="{BB962C8B-B14F-4D97-AF65-F5344CB8AC3E}">
        <p14:creationId xmlns:p14="http://schemas.microsoft.com/office/powerpoint/2010/main" xmlns="" val="23718600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9144000" cy="4525963"/>
          </a:xfrm>
        </p:spPr>
        <p:txBody>
          <a:bodyPr>
            <a:normAutofit/>
          </a:bodyPr>
          <a:lstStyle/>
          <a:p>
            <a:pPr marL="0" indent="0">
              <a:buNone/>
            </a:pPr>
            <a:r>
              <a:rPr lang="sr-Cyrl-CS" sz="2800" dirty="0" smtClean="0">
                <a:solidFill>
                  <a:schemeClr val="tx2">
                    <a:lumMod val="75000"/>
                  </a:schemeClr>
                </a:solidFill>
              </a:rPr>
              <a:t>Најчешћа размишљања када је у питању покретање сопственог бизниса су да ли ћете имати довољно новца да започнете са радом и да ли ћете успети да покријете трошкове.</a:t>
            </a:r>
          </a:p>
          <a:p>
            <a:pPr marL="0" indent="0">
              <a:buNone/>
            </a:pPr>
            <a:r>
              <a:rPr lang="sr-Cyrl-CS" sz="2800" dirty="0" smtClean="0">
                <a:solidFill>
                  <a:schemeClr val="tx2">
                    <a:lumMod val="75000"/>
                  </a:schemeClr>
                </a:solidFill>
              </a:rPr>
              <a:t>За бољи профит потребан је бизнис план,јер ћете тако увек лакше и успешније решавати проблеме ако имате унапред испланирани развој фирме </a:t>
            </a:r>
            <a:endParaRPr lang="sr-Latn-RS" sz="2800" dirty="0">
              <a:solidFill>
                <a:schemeClr val="tx2">
                  <a:lumMod val="75000"/>
                </a:schemeClr>
              </a:solidFill>
            </a:endParaRPr>
          </a:p>
        </p:txBody>
      </p:sp>
      <p:sp>
        <p:nvSpPr>
          <p:cNvPr id="4" name="Rectangle 3"/>
          <p:cNvSpPr/>
          <p:nvPr/>
        </p:nvSpPr>
        <p:spPr>
          <a:xfrm>
            <a:off x="467544" y="4669685"/>
            <a:ext cx="8352928" cy="1569660"/>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sr-Cyrl-C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,,Приватни посао се може покренути са мало новца,али</a:t>
            </a:r>
          </a:p>
          <a:p>
            <a:r>
              <a:rPr lang="sr-Cyrl-C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је бизнис план неопходан’’</a:t>
            </a:r>
            <a:endParaRPr lang="sr-Latn-R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248851555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effectLst>
                  <a:glow rad="101600">
                    <a:schemeClr val="accent1">
                      <a:satMod val="175000"/>
                      <a:alpha val="40000"/>
                    </a:schemeClr>
                  </a:glow>
                  <a:outerShdw blurRad="63500" dist="38100" dir="5400000" algn="t" rotWithShape="0">
                    <a:prstClr val="black">
                      <a:alpha val="25000"/>
                    </a:prstClr>
                  </a:outerShdw>
                </a:effectLst>
                <a:latin typeface="Arial" pitchFamily="34" charset="0"/>
                <a:cs typeface="Arial" pitchFamily="34" charset="0"/>
              </a:rPr>
              <a:t>SRB.App Company</a:t>
            </a:r>
            <a:endParaRPr lang="sr-Latn-RS" b="1" dirty="0">
              <a:effectLst>
                <a:glow rad="101600">
                  <a:schemeClr val="accent1">
                    <a:satMod val="175000"/>
                    <a:alpha val="40000"/>
                  </a:schemeClr>
                </a:glow>
                <a:outerShdw blurRad="63500" dist="38100" dir="5400000" algn="t" rotWithShape="0">
                  <a:prstClr val="black">
                    <a:alpha val="25000"/>
                  </a:prstClr>
                </a:outerShdw>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sr-Cyrl-CS" sz="4000" dirty="0" smtClean="0">
                <a:solidFill>
                  <a:schemeClr val="tx2">
                    <a:lumMod val="75000"/>
                  </a:schemeClr>
                </a:solidFill>
              </a:rPr>
              <a:t>Засновано је на апликацији за боље сналажење у нашој земљи.На идеју смо дошле тако што смо увиделе један од највећих проблема наших грађана – непознавање сопствене средине.</a:t>
            </a:r>
            <a:endParaRPr lang="sr-Latn-RS" sz="4000" dirty="0">
              <a:solidFill>
                <a:schemeClr val="tx2">
                  <a:lumMod val="75000"/>
                </a:schemeClr>
              </a:solidFill>
            </a:endParaRPr>
          </a:p>
        </p:txBody>
      </p:sp>
    </p:spTree>
    <p:extLst>
      <p:ext uri="{BB962C8B-B14F-4D97-AF65-F5344CB8AC3E}">
        <p14:creationId xmlns:p14="http://schemas.microsoft.com/office/powerpoint/2010/main" xmlns="" val="3352854028"/>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sr-Cyrl-C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НАШ ЛОГО</a:t>
            </a:r>
            <a:endParaRPr lang="sr-Latn-R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051720" y="2276872"/>
            <a:ext cx="4248472" cy="3958204"/>
          </a:xfrm>
          <a:prstGeom prst="rect">
            <a:avLst/>
          </a:prstGeom>
          <a:no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31489657"/>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0" y="980728"/>
            <a:ext cx="9144000" cy="5229200"/>
          </a:xfrm>
        </p:spPr>
        <p:txBody>
          <a:bodyPr>
            <a:noAutofit/>
          </a:bodyPr>
          <a:lstStyle/>
          <a:p>
            <a:pPr marL="0" indent="0">
              <a:buNone/>
            </a:pPr>
            <a:r>
              <a:rPr lang="sr-Cyrl-CS" sz="3600" b="1" dirty="0" smtClean="0">
                <a:solidFill>
                  <a:schemeClr val="tx2">
                    <a:lumMod val="75000"/>
                  </a:schemeClr>
                </a:solidFill>
              </a:rPr>
              <a:t>Апликација се заснива на сателитским снимцима и лично нашим дизајнираним иконицама за објекте</a:t>
            </a:r>
            <a:r>
              <a:rPr lang="sr-Cyrl-CS" sz="3600" b="1" dirty="0" smtClean="0">
                <a:solidFill>
                  <a:schemeClr val="tx2">
                    <a:lumMod val="75000"/>
                  </a:schemeClr>
                </a:solidFill>
              </a:rPr>
              <a:t>. Уз </a:t>
            </a:r>
            <a:r>
              <a:rPr lang="sr-Cyrl-CS" sz="3600" b="1" dirty="0" smtClean="0">
                <a:solidFill>
                  <a:schemeClr val="tx2">
                    <a:lumMod val="75000"/>
                  </a:schemeClr>
                </a:solidFill>
              </a:rPr>
              <a:t>сваку иконицу иде и неколико основних података о том месту,објекту и сл.Овим ћемо више приближити културу наше земље нашим али и страним држављанима.</a:t>
            </a:r>
            <a:endParaRPr lang="sr-Latn-RS" sz="3600" b="1" dirty="0">
              <a:solidFill>
                <a:schemeClr val="tx2">
                  <a:lumMod val="75000"/>
                </a:schemeClr>
              </a:solidFill>
            </a:endParaRPr>
          </a:p>
        </p:txBody>
      </p:sp>
    </p:spTree>
    <p:extLst>
      <p:ext uri="{BB962C8B-B14F-4D97-AF65-F5344CB8AC3E}">
        <p14:creationId xmlns:p14="http://schemas.microsoft.com/office/powerpoint/2010/main" xmlns="" val="311720052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i="1" dirty="0" smtClean="0"/>
              <a:t>Неке од наших иконица:</a:t>
            </a:r>
            <a:endParaRPr lang="sr-Latn-RS" i="1"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88273" y="4581128"/>
            <a:ext cx="2408064"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2044778"/>
            <a:ext cx="2610290" cy="20882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75856" y="2044778"/>
            <a:ext cx="2756036" cy="20837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200193" y="1982353"/>
            <a:ext cx="2592288" cy="2146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628673" y="4581128"/>
            <a:ext cx="2567291" cy="20699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2848555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95" y="548680"/>
            <a:ext cx="9144000" cy="6126163"/>
          </a:xfrm>
        </p:spPr>
        <p:txBody>
          <a:bodyPr>
            <a:normAutofit/>
          </a:bodyPr>
          <a:lstStyle/>
          <a:p>
            <a:pPr marL="0" indent="0">
              <a:buNone/>
            </a:pPr>
            <a:r>
              <a:rPr lang="sr-Cyrl-CS" sz="3600" dirty="0" smtClean="0">
                <a:solidFill>
                  <a:schemeClr val="tx2">
                    <a:lumMod val="75000"/>
                  </a:schemeClr>
                </a:solidFill>
              </a:rPr>
              <a:t>У нашем окружењу не постоји компанија која се бави софтверским услугама.Потреба за софтверским услугама је порасла како у нашем окружењу тако и у иностранству.Циљна група су адолесценти 12-17 година и средња генерација 18-40 година.</a:t>
            </a:r>
            <a:endParaRPr lang="sr-Latn-RS" sz="3600" dirty="0">
              <a:solidFill>
                <a:schemeClr val="tx2">
                  <a:lumMod val="75000"/>
                </a:schemeClr>
              </a:solidFill>
            </a:endParaRPr>
          </a:p>
        </p:txBody>
      </p:sp>
    </p:spTree>
    <p:extLst>
      <p:ext uri="{BB962C8B-B14F-4D97-AF65-F5344CB8AC3E}">
        <p14:creationId xmlns:p14="http://schemas.microsoft.com/office/powerpoint/2010/main" xmlns="" val="3252754961"/>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188</TotalTime>
  <Words>536</Words>
  <Application>Microsoft Office PowerPoint</Application>
  <PresentationFormat>On-screen Show (4:3)</PresentationFormat>
  <Paragraphs>110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Executive</vt:lpstr>
      <vt:lpstr>SRB.App company</vt:lpstr>
      <vt:lpstr>Slide 2</vt:lpstr>
      <vt:lpstr>ПРИВАТНИ БИЗНИС</vt:lpstr>
      <vt:lpstr>Slide 4</vt:lpstr>
      <vt:lpstr>SRB.App Company</vt:lpstr>
      <vt:lpstr>НАШ ЛОГО</vt:lpstr>
      <vt:lpstr>Slide 7</vt:lpstr>
      <vt:lpstr>Неке од наших иконица:</vt:lpstr>
      <vt:lpstr>Slide 9</vt:lpstr>
      <vt:lpstr>Slide 10</vt:lpstr>
      <vt:lpstr>Запослени</vt:lpstr>
      <vt:lpstr>Маркетинг план </vt:lpstr>
      <vt:lpstr>Slide 13</vt:lpstr>
      <vt:lpstr>ИНВЕСТИЦИЈЕ </vt:lpstr>
      <vt:lpstr>ИЗВОРИ ФИНАСИЈА</vt:lpstr>
      <vt:lpstr>УКУПНИ РАСХОД</vt:lpstr>
      <vt:lpstr>ФИНАНСИЈСКИ  РЕЗУЛТАТ</vt:lpstr>
      <vt:lpstr>ХВАЛА НА ПАЖЊИ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SRB.App company</dc:title>
  <dc:creator>Korisnik022</dc:creator>
  <cp:lastModifiedBy>Marijana</cp:lastModifiedBy>
  <cp:revision>17</cp:revision>
  <dcterms:created xsi:type="dcterms:W3CDTF">2018-12-06T07:24:33Z</dcterms:created>
  <dcterms:modified xsi:type="dcterms:W3CDTF">2018-12-07T19:40:48Z</dcterms:modified>
</cp:coreProperties>
</file>